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57" r:id="rId5"/>
    <p:sldId id="258" r:id="rId6"/>
    <p:sldId id="268" r:id="rId7"/>
    <p:sldId id="259" r:id="rId8"/>
    <p:sldId id="260" r:id="rId9"/>
    <p:sldId id="269" r:id="rId10"/>
    <p:sldId id="261" r:id="rId11"/>
    <p:sldId id="270" r:id="rId12"/>
    <p:sldId id="262" r:id="rId13"/>
    <p:sldId id="271" r:id="rId14"/>
    <p:sldId id="263" r:id="rId15"/>
    <p:sldId id="272" r:id="rId16"/>
    <p:sldId id="264" r:id="rId17"/>
    <p:sldId id="273"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8292C6B-45FE-44AB-A4D0-01A8F8B267DF}" type="datetimeFigureOut">
              <a:rPr lang="en-US" smtClean="0"/>
              <a:t>2/29/2016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034C3D-2F3D-4E3E-84B1-DB4E31CE91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292C6B-45FE-44AB-A4D0-01A8F8B267DF}"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34C3D-2F3D-4E3E-84B1-DB4E31CE91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292C6B-45FE-44AB-A4D0-01A8F8B267DF}"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34C3D-2F3D-4E3E-84B1-DB4E31CE91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8292C6B-45FE-44AB-A4D0-01A8F8B267DF}" type="datetimeFigureOut">
              <a:rPr lang="en-US" smtClean="0"/>
              <a:t>2/29/2016</a:t>
            </a:fld>
            <a:endParaRPr lang="en-US"/>
          </a:p>
        </p:txBody>
      </p:sp>
      <p:sp>
        <p:nvSpPr>
          <p:cNvPr id="9" name="Slide Number Placeholder 8"/>
          <p:cNvSpPr>
            <a:spLocks noGrp="1"/>
          </p:cNvSpPr>
          <p:nvPr>
            <p:ph type="sldNum" sz="quarter" idx="15"/>
          </p:nvPr>
        </p:nvSpPr>
        <p:spPr/>
        <p:txBody>
          <a:bodyPr rtlCol="0"/>
          <a:lstStyle/>
          <a:p>
            <a:fld id="{87034C3D-2F3D-4E3E-84B1-DB4E31CE913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292C6B-45FE-44AB-A4D0-01A8F8B267DF}" type="datetimeFigureOut">
              <a:rPr lang="en-US" smtClean="0"/>
              <a:t>2/29/2016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034C3D-2F3D-4E3E-84B1-DB4E31CE91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8292C6B-45FE-44AB-A4D0-01A8F8B267DF}"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34C3D-2F3D-4E3E-84B1-DB4E31CE913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292C6B-45FE-44AB-A4D0-01A8F8B267DF}"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34C3D-2F3D-4E3E-84B1-DB4E31CE913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8292C6B-45FE-44AB-A4D0-01A8F8B267DF}" type="datetimeFigureOut">
              <a:rPr lang="en-US" smtClean="0"/>
              <a:t>2/29/2016</a:t>
            </a:fld>
            <a:endParaRPr lang="en-US"/>
          </a:p>
        </p:txBody>
      </p:sp>
      <p:sp>
        <p:nvSpPr>
          <p:cNvPr id="7" name="Slide Number Placeholder 6"/>
          <p:cNvSpPr>
            <a:spLocks noGrp="1"/>
          </p:cNvSpPr>
          <p:nvPr>
            <p:ph type="sldNum" sz="quarter" idx="11"/>
          </p:nvPr>
        </p:nvSpPr>
        <p:spPr/>
        <p:txBody>
          <a:bodyPr rtlCol="0"/>
          <a:lstStyle/>
          <a:p>
            <a:fld id="{87034C3D-2F3D-4E3E-84B1-DB4E31CE913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2C6B-45FE-44AB-A4D0-01A8F8B267DF}"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34C3D-2F3D-4E3E-84B1-DB4E31CE91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8292C6B-45FE-44AB-A4D0-01A8F8B267DF}" type="datetimeFigureOut">
              <a:rPr lang="en-US" smtClean="0"/>
              <a:t>2/29/2016</a:t>
            </a:fld>
            <a:endParaRPr lang="en-US"/>
          </a:p>
        </p:txBody>
      </p:sp>
      <p:sp>
        <p:nvSpPr>
          <p:cNvPr id="22" name="Slide Number Placeholder 21"/>
          <p:cNvSpPr>
            <a:spLocks noGrp="1"/>
          </p:cNvSpPr>
          <p:nvPr>
            <p:ph type="sldNum" sz="quarter" idx="15"/>
          </p:nvPr>
        </p:nvSpPr>
        <p:spPr/>
        <p:txBody>
          <a:bodyPr rtlCol="0"/>
          <a:lstStyle/>
          <a:p>
            <a:fld id="{87034C3D-2F3D-4E3E-84B1-DB4E31CE913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8292C6B-45FE-44AB-A4D0-01A8F8B267DF}" type="datetimeFigureOut">
              <a:rPr lang="en-US" smtClean="0"/>
              <a:t>2/29/2016</a:t>
            </a:fld>
            <a:endParaRPr lang="en-US"/>
          </a:p>
        </p:txBody>
      </p:sp>
      <p:sp>
        <p:nvSpPr>
          <p:cNvPr id="18" name="Slide Number Placeholder 17"/>
          <p:cNvSpPr>
            <a:spLocks noGrp="1"/>
          </p:cNvSpPr>
          <p:nvPr>
            <p:ph type="sldNum" sz="quarter" idx="11"/>
          </p:nvPr>
        </p:nvSpPr>
        <p:spPr/>
        <p:txBody>
          <a:bodyPr rtlCol="0"/>
          <a:lstStyle/>
          <a:p>
            <a:fld id="{87034C3D-2F3D-4E3E-84B1-DB4E31CE913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292C6B-45FE-44AB-A4D0-01A8F8B267DF}" type="datetimeFigureOut">
              <a:rPr lang="en-US" smtClean="0"/>
              <a:t>2/29/2016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034C3D-2F3D-4E3E-84B1-DB4E31CE91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spot.tv/ad/7aPj/ups-united-problem-solve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8dOHEw8izn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Multi-Tiered System of Support	</a:t>
            </a:r>
            <a:endParaRPr lang="en-US" dirty="0"/>
          </a:p>
        </p:txBody>
      </p:sp>
      <p:sp>
        <p:nvSpPr>
          <p:cNvPr id="3" name="Subtitle 2"/>
          <p:cNvSpPr>
            <a:spLocks noGrp="1"/>
          </p:cNvSpPr>
          <p:nvPr>
            <p:ph type="subTitle" idx="1"/>
          </p:nvPr>
        </p:nvSpPr>
        <p:spPr/>
        <p:txBody>
          <a:bodyPr/>
          <a:lstStyle/>
          <a:p>
            <a:r>
              <a:rPr lang="en-US" dirty="0" smtClean="0"/>
              <a:t>Teaming Structures, Goals and Responsibilities.</a:t>
            </a:r>
            <a:endParaRPr lang="en-US" dirty="0"/>
          </a:p>
        </p:txBody>
      </p:sp>
    </p:spTree>
    <p:extLst>
      <p:ext uri="{BB962C8B-B14F-4D97-AF65-F5344CB8AC3E}">
        <p14:creationId xmlns:p14="http://schemas.microsoft.com/office/powerpoint/2010/main" val="237128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The School Leadership Team’s primary focus is to facilitate school wide implementation of MTSS.</a:t>
            </a:r>
          </a:p>
        </p:txBody>
      </p:sp>
      <p:sp>
        <p:nvSpPr>
          <p:cNvPr id="3" name="Content Placeholder 2"/>
          <p:cNvSpPr>
            <a:spLocks noGrp="1"/>
          </p:cNvSpPr>
          <p:nvPr>
            <p:ph sz="quarter" idx="1"/>
          </p:nvPr>
        </p:nvSpPr>
        <p:spPr/>
        <p:txBody>
          <a:bodyPr/>
          <a:lstStyle/>
          <a:p>
            <a:r>
              <a:rPr lang="en-US" dirty="0"/>
              <a:t>Responsibilities of the School Leadership Team include supporting school staff to implement MTSS through problem solving core, supplemental and intensive layers of support, monitoring implementation, and communicating implementation progress to stakeholders (i.e., District Leadership Team, school staff, students, parents and community).</a:t>
            </a:r>
          </a:p>
        </p:txBody>
      </p:sp>
    </p:spTree>
    <p:extLst>
      <p:ext uri="{BB962C8B-B14F-4D97-AF65-F5344CB8AC3E}">
        <p14:creationId xmlns:p14="http://schemas.microsoft.com/office/powerpoint/2010/main" val="233167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School Leadership begin  MTSS discussions and implementation?</a:t>
            </a:r>
            <a:endParaRPr lang="en-US" dirty="0"/>
          </a:p>
        </p:txBody>
      </p:sp>
      <p:sp>
        <p:nvSpPr>
          <p:cNvPr id="3" name="Content Placeholder 2"/>
          <p:cNvSpPr>
            <a:spLocks noGrp="1"/>
          </p:cNvSpPr>
          <p:nvPr>
            <p:ph sz="quarter" idx="1"/>
          </p:nvPr>
        </p:nvSpPr>
        <p:spPr/>
        <p:txBody>
          <a:bodyPr/>
          <a:lstStyle/>
          <a:p>
            <a:r>
              <a:rPr lang="en-US" dirty="0" smtClean="0"/>
              <a:t>2 minute discussion and share:</a:t>
            </a:r>
            <a:endParaRPr lang="en-US" dirty="0"/>
          </a:p>
        </p:txBody>
      </p:sp>
    </p:spTree>
    <p:extLst>
      <p:ext uri="{BB962C8B-B14F-4D97-AF65-F5344CB8AC3E}">
        <p14:creationId xmlns:p14="http://schemas.microsoft.com/office/powerpoint/2010/main" val="134342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Grade Level/Department Team's primary goals:</a:t>
            </a:r>
            <a:endParaRPr lang="en-US" dirty="0"/>
          </a:p>
        </p:txBody>
      </p:sp>
      <p:sp>
        <p:nvSpPr>
          <p:cNvPr id="3" name="Content Placeholder 2"/>
          <p:cNvSpPr>
            <a:spLocks noGrp="1"/>
          </p:cNvSpPr>
          <p:nvPr>
            <p:ph sz="quarter" idx="1"/>
          </p:nvPr>
        </p:nvSpPr>
        <p:spPr/>
        <p:txBody>
          <a:bodyPr>
            <a:normAutofit/>
          </a:bodyPr>
          <a:lstStyle/>
          <a:p>
            <a:r>
              <a:rPr lang="en-US" dirty="0"/>
              <a:t>The Grade Level/Department Teams’ primary focus is to problem solve core and supplemental instruction, curriculum and environment. </a:t>
            </a:r>
            <a:endParaRPr lang="en-US" dirty="0" smtClean="0"/>
          </a:p>
          <a:p>
            <a:r>
              <a:rPr lang="en-US" dirty="0"/>
              <a:t>The responsibility of these teams including engage in common planning, engage in professional learning (professional development and coaching), and communicate with the School Leadership Team.</a:t>
            </a:r>
          </a:p>
        </p:txBody>
      </p:sp>
    </p:spTree>
    <p:extLst>
      <p:ext uri="{BB962C8B-B14F-4D97-AF65-F5344CB8AC3E}">
        <p14:creationId xmlns:p14="http://schemas.microsoft.com/office/powerpoint/2010/main" val="231025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share the responsibilities with the grade level teams?</a:t>
            </a:r>
            <a:endParaRPr lang="en-US" dirty="0"/>
          </a:p>
        </p:txBody>
      </p:sp>
      <p:sp>
        <p:nvSpPr>
          <p:cNvPr id="3" name="Content Placeholder 2"/>
          <p:cNvSpPr>
            <a:spLocks noGrp="1"/>
          </p:cNvSpPr>
          <p:nvPr>
            <p:ph sz="quarter" idx="1"/>
          </p:nvPr>
        </p:nvSpPr>
        <p:spPr/>
        <p:txBody>
          <a:bodyPr/>
          <a:lstStyle/>
          <a:p>
            <a:r>
              <a:rPr lang="en-US" dirty="0" smtClean="0"/>
              <a:t>2 minute discussion and share:</a:t>
            </a:r>
            <a:endParaRPr lang="en-US" dirty="0"/>
          </a:p>
        </p:txBody>
      </p:sp>
    </p:spTree>
    <p:extLst>
      <p:ext uri="{BB962C8B-B14F-4D97-AF65-F5344CB8AC3E}">
        <p14:creationId xmlns:p14="http://schemas.microsoft.com/office/powerpoint/2010/main" val="126471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Individual Student Problem-Solving Team's primary goals:</a:t>
            </a:r>
            <a:endParaRPr lang="en-US" dirty="0"/>
          </a:p>
        </p:txBody>
      </p:sp>
      <p:sp>
        <p:nvSpPr>
          <p:cNvPr id="3" name="Content Placeholder 2"/>
          <p:cNvSpPr>
            <a:spLocks noGrp="1"/>
          </p:cNvSpPr>
          <p:nvPr>
            <p:ph sz="quarter" idx="1"/>
          </p:nvPr>
        </p:nvSpPr>
        <p:spPr/>
        <p:txBody>
          <a:bodyPr/>
          <a:lstStyle/>
          <a:p>
            <a:r>
              <a:rPr lang="en-US" dirty="0"/>
              <a:t>The Individual Student Problem-Solving Team primarily focuses on problem solving intensive instruction, curriculum, environment and learner needs.  Recommended team members include student’s teacher(s), Administration, EC Teacher, School Counselor, School Psychologist, School Social Worker.  Additional staff would participate based on the needs of individual students.</a:t>
            </a:r>
          </a:p>
        </p:txBody>
      </p:sp>
    </p:spTree>
    <p:extLst>
      <p:ext uri="{BB962C8B-B14F-4D97-AF65-F5344CB8AC3E}">
        <p14:creationId xmlns:p14="http://schemas.microsoft.com/office/powerpoint/2010/main" val="1589248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support our teachers?</a:t>
            </a:r>
            <a:endParaRPr lang="en-US" dirty="0"/>
          </a:p>
        </p:txBody>
      </p:sp>
      <p:sp>
        <p:nvSpPr>
          <p:cNvPr id="3" name="Content Placeholder 2"/>
          <p:cNvSpPr>
            <a:spLocks noGrp="1"/>
          </p:cNvSpPr>
          <p:nvPr>
            <p:ph sz="quarter" idx="1"/>
          </p:nvPr>
        </p:nvSpPr>
        <p:spPr/>
        <p:txBody>
          <a:bodyPr/>
          <a:lstStyle/>
          <a:p>
            <a:r>
              <a:rPr lang="en-US" dirty="0" smtClean="0"/>
              <a:t>2 minute discussion and share:</a:t>
            </a:r>
            <a:endParaRPr lang="en-US" dirty="0"/>
          </a:p>
        </p:txBody>
      </p:sp>
    </p:spTree>
    <p:extLst>
      <p:ext uri="{BB962C8B-B14F-4D97-AF65-F5344CB8AC3E}">
        <p14:creationId xmlns:p14="http://schemas.microsoft.com/office/powerpoint/2010/main" val="3376299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Yikes... does this mean schools need to create additional teams?</a:t>
            </a:r>
            <a:endParaRPr lang="en-US" dirty="0"/>
          </a:p>
        </p:txBody>
      </p:sp>
      <p:sp>
        <p:nvSpPr>
          <p:cNvPr id="3" name="Content Placeholder 2"/>
          <p:cNvSpPr>
            <a:spLocks noGrp="1"/>
          </p:cNvSpPr>
          <p:nvPr>
            <p:ph sz="quarter" idx="1"/>
          </p:nvPr>
        </p:nvSpPr>
        <p:spPr/>
        <p:txBody>
          <a:bodyPr/>
          <a:lstStyle/>
          <a:p>
            <a:r>
              <a:rPr lang="en-US" dirty="0"/>
              <a:t>The answer is: no.  </a:t>
            </a:r>
            <a:r>
              <a:rPr lang="en-US" dirty="0" smtClean="0"/>
              <a:t>We </a:t>
            </a:r>
            <a:r>
              <a:rPr lang="en-US" dirty="0"/>
              <a:t>will encourage schools to examine their current teaming structures in their buildings.  The idea is to actually reduce the number of teams within each school so that we create a more efficient system.</a:t>
            </a:r>
          </a:p>
        </p:txBody>
      </p:sp>
    </p:spTree>
    <p:extLst>
      <p:ext uri="{BB962C8B-B14F-4D97-AF65-F5344CB8AC3E}">
        <p14:creationId xmlns:p14="http://schemas.microsoft.com/office/powerpoint/2010/main" val="116219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RTI and PBIS go away?</a:t>
            </a:r>
            <a:endParaRPr lang="en-US" dirty="0"/>
          </a:p>
        </p:txBody>
      </p:sp>
      <p:sp>
        <p:nvSpPr>
          <p:cNvPr id="3" name="Content Placeholder 2"/>
          <p:cNvSpPr>
            <a:spLocks noGrp="1"/>
          </p:cNvSpPr>
          <p:nvPr>
            <p:ph sz="quarter" idx="1"/>
          </p:nvPr>
        </p:nvSpPr>
        <p:spPr/>
        <p:txBody>
          <a:bodyPr/>
          <a:lstStyle/>
          <a:p>
            <a:r>
              <a:rPr lang="en-US" dirty="0" smtClean="0"/>
              <a:t>The answer is NO.  They are part of the MTSS process… but schools need to examine their teaming and become more efficient.</a:t>
            </a:r>
          </a:p>
          <a:p>
            <a:endParaRPr lang="en-US" dirty="0"/>
          </a:p>
          <a:p>
            <a:r>
              <a:rPr lang="en-US" dirty="0" smtClean="0"/>
              <a:t>Remember, the teams are all designed to support the Problem-Solving Process</a:t>
            </a:r>
            <a:r>
              <a:rPr lang="en-US" dirty="0" smtClean="0">
                <a:hlinkClick r:id="rId2"/>
              </a:rPr>
              <a:t>…  ‘there are no problems, only opportunities’.</a:t>
            </a:r>
            <a:endParaRPr lang="en-US" dirty="0"/>
          </a:p>
        </p:txBody>
      </p:sp>
    </p:spTree>
    <p:extLst>
      <p:ext uri="{BB962C8B-B14F-4D97-AF65-F5344CB8AC3E}">
        <p14:creationId xmlns:p14="http://schemas.microsoft.com/office/powerpoint/2010/main" val="3591007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Key questions for school leadership to consider when aligning current school teams: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What </a:t>
            </a:r>
            <a:r>
              <a:rPr lang="en-US" dirty="0"/>
              <a:t>is the purpose of the school team?  What school improvement goal is supported by this team?</a:t>
            </a:r>
            <a:endParaRPr lang="en-US" dirty="0" smtClean="0"/>
          </a:p>
          <a:p>
            <a:r>
              <a:rPr lang="en-US" dirty="0"/>
              <a:t>What is the established communication links for this team?</a:t>
            </a:r>
            <a:endParaRPr lang="en-US" dirty="0" smtClean="0"/>
          </a:p>
          <a:p>
            <a:r>
              <a:rPr lang="en-US" dirty="0"/>
              <a:t>Who is the target group for this team?</a:t>
            </a:r>
            <a:endParaRPr lang="en-US" dirty="0" smtClean="0"/>
          </a:p>
          <a:p>
            <a:r>
              <a:rPr lang="en-US" dirty="0"/>
              <a:t>What staff members are involved?</a:t>
            </a:r>
            <a:endParaRPr lang="en-US" dirty="0" smtClean="0"/>
          </a:p>
          <a:p>
            <a:r>
              <a:rPr lang="en-US" dirty="0"/>
              <a:t>Does this team’s focus and purpose overlap with other existing teams?</a:t>
            </a:r>
            <a:endParaRPr lang="en-US" dirty="0" smtClean="0"/>
          </a:p>
          <a:p>
            <a:endParaRPr lang="en-US" dirty="0"/>
          </a:p>
        </p:txBody>
      </p:sp>
    </p:spTree>
    <p:extLst>
      <p:ext uri="{BB962C8B-B14F-4D97-AF65-F5344CB8AC3E}">
        <p14:creationId xmlns:p14="http://schemas.microsoft.com/office/powerpoint/2010/main" val="17015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Learners Retain approximately:	</a:t>
            </a:r>
            <a:endParaRPr lang="en-US" dirty="0"/>
          </a:p>
        </p:txBody>
      </p:sp>
      <p:sp>
        <p:nvSpPr>
          <p:cNvPr id="3" name="Content Placeholder 2"/>
          <p:cNvSpPr>
            <a:spLocks noGrp="1"/>
          </p:cNvSpPr>
          <p:nvPr>
            <p:ph sz="quarter" idx="1"/>
          </p:nvPr>
        </p:nvSpPr>
        <p:spPr/>
        <p:txBody>
          <a:bodyPr/>
          <a:lstStyle/>
          <a:p>
            <a:r>
              <a:rPr lang="en-US" dirty="0"/>
              <a:t>90% of what they learn when they teach someone else/use immediately.</a:t>
            </a:r>
            <a:r>
              <a:rPr lang="en-US" dirty="0"/>
              <a:t/>
            </a:r>
            <a:br>
              <a:rPr lang="en-US" dirty="0"/>
            </a:br>
            <a:r>
              <a:rPr lang="en-US" dirty="0"/>
              <a:t>75% of what they learn when they practice what they learned.</a:t>
            </a:r>
            <a:r>
              <a:rPr lang="en-US" dirty="0"/>
              <a:t/>
            </a:r>
            <a:br>
              <a:rPr lang="en-US" dirty="0"/>
            </a:br>
            <a:r>
              <a:rPr lang="en-US" dirty="0"/>
              <a:t>50% of what they learn when engaged in a group discussion.</a:t>
            </a:r>
            <a:r>
              <a:rPr lang="en-US" dirty="0"/>
              <a:t/>
            </a:r>
            <a:br>
              <a:rPr lang="en-US" dirty="0"/>
            </a:br>
            <a:r>
              <a:rPr lang="en-US" dirty="0"/>
              <a:t>30% of what they learn when they see a demonstration.</a:t>
            </a:r>
            <a:r>
              <a:rPr lang="en-US" dirty="0"/>
              <a:t/>
            </a:r>
            <a:br>
              <a:rPr lang="en-US" dirty="0"/>
            </a:br>
            <a:r>
              <a:rPr lang="en-US" dirty="0"/>
              <a:t>20% of what they learn from audio-visual.</a:t>
            </a:r>
            <a:r>
              <a:rPr lang="en-US" dirty="0"/>
              <a:t/>
            </a:r>
            <a:br>
              <a:rPr lang="en-US" dirty="0"/>
            </a:br>
            <a:r>
              <a:rPr lang="en-US" dirty="0"/>
              <a:t>10% of what they learn when they’ve learned from reading.</a:t>
            </a:r>
            <a:r>
              <a:rPr lang="en-US" dirty="0"/>
              <a:t/>
            </a:r>
            <a:br>
              <a:rPr lang="en-US" dirty="0"/>
            </a:br>
            <a:r>
              <a:rPr lang="en-US" dirty="0"/>
              <a:t>5% of what they learn when they’ve learned from lecture.</a:t>
            </a:r>
            <a:endParaRPr lang="en-US" dirty="0"/>
          </a:p>
        </p:txBody>
      </p:sp>
    </p:spTree>
    <p:extLst>
      <p:ext uri="{BB962C8B-B14F-4D97-AF65-F5344CB8AC3E}">
        <p14:creationId xmlns:p14="http://schemas.microsoft.com/office/powerpoint/2010/main" val="176646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endParaRPr lang="en-US" dirty="0"/>
          </a:p>
        </p:txBody>
      </p:sp>
      <p:sp>
        <p:nvSpPr>
          <p:cNvPr id="3" name="Content Placeholder 2"/>
          <p:cNvSpPr>
            <a:spLocks noGrp="1"/>
          </p:cNvSpPr>
          <p:nvPr>
            <p:ph sz="quarter" idx="1"/>
          </p:nvPr>
        </p:nvSpPr>
        <p:spPr/>
        <p:txBody>
          <a:bodyPr/>
          <a:lstStyle/>
          <a:p>
            <a:r>
              <a:rPr lang="en-US" dirty="0" smtClean="0"/>
              <a:t>We will target the top three research-based strategies for retaining material as we learn together:</a:t>
            </a:r>
          </a:p>
          <a:p>
            <a:endParaRPr lang="en-US" dirty="0"/>
          </a:p>
          <a:p>
            <a:r>
              <a:rPr lang="en-US" dirty="0" smtClean="0"/>
              <a:t>This:</a:t>
            </a:r>
          </a:p>
          <a:p>
            <a:pPr lvl="1"/>
            <a:r>
              <a:rPr lang="en-US" dirty="0" smtClean="0"/>
              <a:t>Discuss at group (50%)</a:t>
            </a:r>
          </a:p>
          <a:p>
            <a:pPr lvl="1"/>
            <a:r>
              <a:rPr lang="en-US" dirty="0" smtClean="0"/>
              <a:t>Practice (75%)</a:t>
            </a:r>
          </a:p>
          <a:p>
            <a:pPr lvl="1"/>
            <a:r>
              <a:rPr lang="en-US" dirty="0" smtClean="0"/>
              <a:t>Teach (90%)</a:t>
            </a:r>
            <a:endParaRPr lang="en-US" dirty="0"/>
          </a:p>
          <a:p>
            <a:r>
              <a:rPr lang="en-US" dirty="0" smtClean="0"/>
              <a:t>Not this:</a:t>
            </a:r>
          </a:p>
          <a:p>
            <a:pPr lvl="1"/>
            <a:r>
              <a:rPr lang="en-US" dirty="0" smtClean="0">
                <a:hlinkClick r:id="rId2"/>
              </a:rPr>
              <a:t>Don’t do this</a:t>
            </a:r>
            <a:endParaRPr lang="en-US" dirty="0"/>
          </a:p>
        </p:txBody>
      </p:sp>
    </p:spTree>
    <p:extLst>
      <p:ext uri="{BB962C8B-B14F-4D97-AF65-F5344CB8AC3E}">
        <p14:creationId xmlns:p14="http://schemas.microsoft.com/office/powerpoint/2010/main" val="106171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District MTSS </a:t>
            </a:r>
            <a:r>
              <a:rPr lang="en-US" b="1" dirty="0" smtClean="0"/>
              <a:t>Team-</a:t>
            </a:r>
            <a:br>
              <a:rPr lang="en-US" b="1" dirty="0" smtClean="0"/>
            </a:br>
            <a:r>
              <a:rPr lang="en-US" b="1" dirty="0" smtClean="0"/>
              <a:t>has </a:t>
            </a:r>
            <a:r>
              <a:rPr lang="en-US" b="1" dirty="0"/>
              <a:t>four primary goals:</a:t>
            </a:r>
            <a:endParaRPr lang="en-US" dirty="0"/>
          </a:p>
        </p:txBody>
      </p:sp>
      <p:sp>
        <p:nvSpPr>
          <p:cNvPr id="3" name="Content Placeholder 2"/>
          <p:cNvSpPr>
            <a:spLocks noGrp="1"/>
          </p:cNvSpPr>
          <p:nvPr>
            <p:ph sz="quarter" idx="1"/>
          </p:nvPr>
        </p:nvSpPr>
        <p:spPr/>
        <p:txBody>
          <a:bodyPr>
            <a:normAutofit/>
          </a:bodyPr>
          <a:lstStyle/>
          <a:p>
            <a:r>
              <a:rPr lang="en-US" dirty="0"/>
              <a:t>District MTSS Team serves as a direct link to District and School Leadership Teams</a:t>
            </a:r>
            <a:endParaRPr lang="en-US" dirty="0" smtClean="0"/>
          </a:p>
          <a:p>
            <a:r>
              <a:rPr lang="en-US" dirty="0"/>
              <a:t>District MTSS Team builds capacity of unique skill sets in key district personnel</a:t>
            </a:r>
            <a:endParaRPr lang="en-US" dirty="0" smtClean="0"/>
          </a:p>
          <a:p>
            <a:r>
              <a:rPr lang="en-US" dirty="0"/>
              <a:t>District MTSS Team enhances practice of communication plan between District and School Leadership Teams</a:t>
            </a:r>
            <a:endParaRPr lang="en-US" dirty="0" smtClean="0"/>
          </a:p>
          <a:p>
            <a:r>
              <a:rPr lang="en-US" dirty="0"/>
              <a:t>District MTSS Team drafts, implements and evaluates plan</a:t>
            </a:r>
            <a:endParaRPr lang="en-US" dirty="0" smtClean="0"/>
          </a:p>
          <a:p>
            <a:endParaRPr lang="en-US" dirty="0"/>
          </a:p>
        </p:txBody>
      </p:sp>
    </p:spTree>
    <p:extLst>
      <p:ext uri="{BB962C8B-B14F-4D97-AF65-F5344CB8AC3E}">
        <p14:creationId xmlns:p14="http://schemas.microsoft.com/office/powerpoint/2010/main" val="244536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fulfill these goals, </a:t>
            </a:r>
            <a:r>
              <a:rPr lang="en-US" b="1" dirty="0"/>
              <a:t>the District MTSS Team is responsible for the following:</a:t>
            </a:r>
          </a:p>
        </p:txBody>
      </p:sp>
      <p:sp>
        <p:nvSpPr>
          <p:cNvPr id="3" name="Content Placeholder 2"/>
          <p:cNvSpPr>
            <a:spLocks noGrp="1"/>
          </p:cNvSpPr>
          <p:nvPr>
            <p:ph sz="quarter" idx="1"/>
          </p:nvPr>
        </p:nvSpPr>
        <p:spPr/>
        <p:txBody>
          <a:bodyPr>
            <a:normAutofit lnSpcReduction="10000"/>
          </a:bodyPr>
          <a:lstStyle/>
          <a:p>
            <a:r>
              <a:rPr lang="en-US" b="1" dirty="0"/>
              <a:t>Regularly participate in face-to-face and virtual professional development, coaching and technical assistance sessions with NCDPI MTSS Team</a:t>
            </a:r>
            <a:endParaRPr lang="en-US" b="1" dirty="0" smtClean="0"/>
          </a:p>
          <a:p>
            <a:r>
              <a:rPr lang="en-US" b="1" dirty="0"/>
              <a:t>Facilitate implementation activities with District Leadership and School Leadership Teams</a:t>
            </a:r>
            <a:endParaRPr lang="en-US" b="1" dirty="0" smtClean="0"/>
          </a:p>
          <a:p>
            <a:r>
              <a:rPr lang="en-US" b="1" dirty="0"/>
              <a:t>Create year-long calendar to include monthly meetings, completion of module activities and implementation planning</a:t>
            </a:r>
            <a:endParaRPr lang="en-US" b="1" dirty="0" smtClean="0"/>
          </a:p>
          <a:p>
            <a:r>
              <a:rPr lang="en-US" b="1" dirty="0"/>
              <a:t>Develop and install district-wide MTSS Implementation Plan, including problem-solving implementation fidelity</a:t>
            </a:r>
            <a:endParaRPr lang="en-US" b="1" dirty="0" smtClean="0"/>
          </a:p>
          <a:p>
            <a:endParaRPr lang="en-US" b="1" dirty="0"/>
          </a:p>
        </p:txBody>
      </p:sp>
    </p:spTree>
    <p:extLst>
      <p:ext uri="{BB962C8B-B14F-4D97-AF65-F5344CB8AC3E}">
        <p14:creationId xmlns:p14="http://schemas.microsoft.com/office/powerpoint/2010/main" val="2119271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the District MTSS Team Help you and your school:	</a:t>
            </a:r>
            <a:endParaRPr lang="en-US" dirty="0"/>
          </a:p>
        </p:txBody>
      </p:sp>
      <p:sp>
        <p:nvSpPr>
          <p:cNvPr id="3" name="Content Placeholder 2"/>
          <p:cNvSpPr>
            <a:spLocks noGrp="1"/>
          </p:cNvSpPr>
          <p:nvPr>
            <p:ph sz="quarter" idx="1"/>
          </p:nvPr>
        </p:nvSpPr>
        <p:spPr/>
        <p:txBody>
          <a:bodyPr/>
          <a:lstStyle/>
          <a:p>
            <a:r>
              <a:rPr lang="en-US" dirty="0" smtClean="0"/>
              <a:t>2 minute group discussion, quick share.</a:t>
            </a:r>
            <a:endParaRPr lang="en-US" dirty="0"/>
          </a:p>
        </p:txBody>
      </p:sp>
    </p:spTree>
    <p:extLst>
      <p:ext uri="{BB962C8B-B14F-4D97-AF65-F5344CB8AC3E}">
        <p14:creationId xmlns:p14="http://schemas.microsoft.com/office/powerpoint/2010/main" val="375930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District Leadership Team has three primary goals:</a:t>
            </a:r>
            <a:endParaRPr lang="en-US" dirty="0"/>
          </a:p>
        </p:txBody>
      </p:sp>
      <p:sp>
        <p:nvSpPr>
          <p:cNvPr id="3" name="Content Placeholder 2"/>
          <p:cNvSpPr>
            <a:spLocks noGrp="1"/>
          </p:cNvSpPr>
          <p:nvPr>
            <p:ph sz="quarter" idx="1"/>
          </p:nvPr>
        </p:nvSpPr>
        <p:spPr/>
        <p:txBody>
          <a:bodyPr>
            <a:normAutofit/>
          </a:bodyPr>
          <a:lstStyle/>
          <a:p>
            <a:r>
              <a:rPr lang="en-US" dirty="0"/>
              <a:t>District Leadership Team approves, supports and actively participates in the MTSS Implementation Plan</a:t>
            </a:r>
            <a:endParaRPr lang="en-US" dirty="0" smtClean="0"/>
          </a:p>
          <a:p>
            <a:r>
              <a:rPr lang="en-US" dirty="0"/>
              <a:t>District Leadership Team provides ongoing support through use of feedback loops to enhance practice</a:t>
            </a:r>
            <a:endParaRPr lang="en-US" dirty="0" smtClean="0"/>
          </a:p>
          <a:p>
            <a:r>
              <a:rPr lang="en-US" dirty="0"/>
              <a:t>District Leadership Team participates in MTSS evaluation and removes barriers for implementation</a:t>
            </a:r>
            <a:endParaRPr lang="en-US" dirty="0" smtClean="0"/>
          </a:p>
          <a:p>
            <a:endParaRPr lang="en-US" dirty="0"/>
          </a:p>
        </p:txBody>
      </p:sp>
    </p:spTree>
    <p:extLst>
      <p:ext uri="{BB962C8B-B14F-4D97-AF65-F5344CB8AC3E}">
        <p14:creationId xmlns:p14="http://schemas.microsoft.com/office/powerpoint/2010/main" val="37800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To fulfill these goals, the District Leadership Team is responsible for the following:</a:t>
            </a:r>
          </a:p>
        </p:txBody>
      </p:sp>
      <p:sp>
        <p:nvSpPr>
          <p:cNvPr id="3" name="Content Placeholder 2"/>
          <p:cNvSpPr>
            <a:spLocks noGrp="1"/>
          </p:cNvSpPr>
          <p:nvPr>
            <p:ph sz="quarter" idx="1"/>
          </p:nvPr>
        </p:nvSpPr>
        <p:spPr/>
        <p:txBody>
          <a:bodyPr>
            <a:normAutofit lnSpcReduction="10000"/>
          </a:bodyPr>
          <a:lstStyle/>
          <a:p>
            <a:r>
              <a:rPr lang="en-US" dirty="0"/>
              <a:t>Participate with District MTSS Team in Overview Session</a:t>
            </a:r>
            <a:endParaRPr lang="en-US" dirty="0" smtClean="0"/>
          </a:p>
          <a:p>
            <a:r>
              <a:rPr lang="en-US" dirty="0"/>
              <a:t>Communicate Partnership Agreement with stakeholder groups</a:t>
            </a:r>
            <a:endParaRPr lang="en-US" dirty="0" smtClean="0"/>
          </a:p>
          <a:p>
            <a:r>
              <a:rPr lang="en-US" dirty="0"/>
              <a:t>Support district-wide MTSS Implementation Plan including establishing vision and mission, ensure visibility and political support, analyze effectiveness of district-wide initiatives and allocate and align resources (i.e., materials, professional development and coaching infrastructure)</a:t>
            </a:r>
            <a:endParaRPr lang="en-US" dirty="0" smtClean="0"/>
          </a:p>
          <a:p>
            <a:r>
              <a:rPr lang="en-US" dirty="0"/>
              <a:t>Facilitate implementation of both internal and external communication plan</a:t>
            </a:r>
            <a:endParaRPr lang="en-US" dirty="0" smtClean="0"/>
          </a:p>
          <a:p>
            <a:endParaRPr lang="en-US" dirty="0"/>
          </a:p>
        </p:txBody>
      </p:sp>
    </p:spTree>
    <p:extLst>
      <p:ext uri="{BB962C8B-B14F-4D97-AF65-F5344CB8AC3E}">
        <p14:creationId xmlns:p14="http://schemas.microsoft.com/office/powerpoint/2010/main" val="133484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the District Leadership Team Facilitate MTSS Implementation?</a:t>
            </a:r>
            <a:endParaRPr lang="en-US" dirty="0"/>
          </a:p>
        </p:txBody>
      </p:sp>
      <p:sp>
        <p:nvSpPr>
          <p:cNvPr id="3" name="Content Placeholder 2"/>
          <p:cNvSpPr>
            <a:spLocks noGrp="1"/>
          </p:cNvSpPr>
          <p:nvPr>
            <p:ph sz="quarter" idx="1"/>
          </p:nvPr>
        </p:nvSpPr>
        <p:spPr/>
        <p:txBody>
          <a:bodyPr/>
          <a:lstStyle/>
          <a:p>
            <a:r>
              <a:rPr lang="en-US" dirty="0" smtClean="0"/>
              <a:t>2 minute discussion, quick share.</a:t>
            </a:r>
            <a:endParaRPr lang="en-US" dirty="0"/>
          </a:p>
        </p:txBody>
      </p:sp>
    </p:spTree>
    <p:extLst>
      <p:ext uri="{BB962C8B-B14F-4D97-AF65-F5344CB8AC3E}">
        <p14:creationId xmlns:p14="http://schemas.microsoft.com/office/powerpoint/2010/main" val="3720107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TotalTime>
  <Words>644</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Multi-Tiered System of Support </vt:lpstr>
      <vt:lpstr>Learners Retain approximately: </vt:lpstr>
      <vt:lpstr>So…. </vt:lpstr>
      <vt:lpstr>The District MTSS Team- has four primary goals:</vt:lpstr>
      <vt:lpstr>To fulfill these goals, the District MTSS Team is responsible for the following:</vt:lpstr>
      <vt:lpstr>How can the District MTSS Team Help you and your school: </vt:lpstr>
      <vt:lpstr>The District Leadership Team has three primary goals:</vt:lpstr>
      <vt:lpstr>To fulfill these goals, the District Leadership Team is responsible for the following:</vt:lpstr>
      <vt:lpstr>How can the District Leadership Team Facilitate MTSS Implementation?</vt:lpstr>
      <vt:lpstr>The School Leadership Team’s primary focus is to facilitate school wide implementation of MTSS.</vt:lpstr>
      <vt:lpstr>How can School Leadership begin  MTSS discussions and implementation?</vt:lpstr>
      <vt:lpstr>The Grade Level/Department Team's primary goals:</vt:lpstr>
      <vt:lpstr>How do we share the responsibilities with the grade level teams?</vt:lpstr>
      <vt:lpstr>The Individual Student Problem-Solving Team's primary goals:</vt:lpstr>
      <vt:lpstr>How do we support our teachers?</vt:lpstr>
      <vt:lpstr>Yikes... does this mean schools need to create additional teams?</vt:lpstr>
      <vt:lpstr>Will RTI and PBIS go away?</vt:lpstr>
      <vt:lpstr>Key questions for school leadership to consider when aligning current school teams: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Multi-Tiered System of Support</dc:title>
  <dc:creator>Image</dc:creator>
  <cp:lastModifiedBy>Image</cp:lastModifiedBy>
  <cp:revision>6</cp:revision>
  <dcterms:created xsi:type="dcterms:W3CDTF">2016-02-29T14:41:40Z</dcterms:created>
  <dcterms:modified xsi:type="dcterms:W3CDTF">2016-02-29T15:46:58Z</dcterms:modified>
</cp:coreProperties>
</file>